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6"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5"/>
  </p:normalViewPr>
  <p:slideViewPr>
    <p:cSldViewPr snapToGrid="0" snapToObjects="1">
      <p:cViewPr varScale="1">
        <p:scale>
          <a:sx n="106" d="100"/>
          <a:sy n="106" d="100"/>
        </p:scale>
        <p:origin x="79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eg>
</file>

<file path=ppt/media/image11.png>
</file>

<file path=ppt/media/image12.png>
</file>

<file path=ppt/media/image13.jpeg>
</file>

<file path=ppt/media/image14.jpeg>
</file>

<file path=ppt/media/image15.tiff>
</file>

<file path=ppt/media/image2.jpg>
</file>

<file path=ppt/media/image3.jpg>
</file>

<file path=ppt/media/image4.jp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4/11/20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35213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4/11/20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883255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4/11/20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446901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4/11/20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350414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4/11/20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1110117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4/11/20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95335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4/11/20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35430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4/11/20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125751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4/11/20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66303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4/11/20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59796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4/11/20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75886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4/11/20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911594833"/>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5" r:id="rId6"/>
    <p:sldLayoutId id="2147483790" r:id="rId7"/>
    <p:sldLayoutId id="2147483791" r:id="rId8"/>
    <p:sldLayoutId id="2147483792" r:id="rId9"/>
    <p:sldLayoutId id="2147483794" r:id="rId10"/>
    <p:sldLayoutId id="214748379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E4E93D0-8A60-4CC0-9BEB-8CBC4D9F08CB}"/>
              </a:ext>
            </a:extLst>
          </p:cNvPr>
          <p:cNvPicPr>
            <a:picLocks noChangeAspect="1"/>
          </p:cNvPicPr>
          <p:nvPr/>
        </p:nvPicPr>
        <p:blipFill rotWithShape="1">
          <a:blip r:embed="rId2"/>
          <a:srcRect l="9091" t="30897"/>
          <a:stretch/>
        </p:blipFill>
        <p:spPr>
          <a:xfrm>
            <a:off x="20" y="10"/>
            <a:ext cx="12191980" cy="6857990"/>
          </a:xfrm>
          <a:prstGeom prst="rect">
            <a:avLst/>
          </a:prstGeom>
        </p:spPr>
      </p:pic>
      <p:sp>
        <p:nvSpPr>
          <p:cNvPr id="20" name="Rectangle 19">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BE047A-2892-E642-B564-0308DF71AF6A}"/>
              </a:ext>
            </a:extLst>
          </p:cNvPr>
          <p:cNvSpPr>
            <a:spLocks noGrp="1"/>
          </p:cNvSpPr>
          <p:nvPr>
            <p:ph type="ctrTitle"/>
          </p:nvPr>
        </p:nvSpPr>
        <p:spPr>
          <a:xfrm>
            <a:off x="404553" y="3091928"/>
            <a:ext cx="9078562" cy="2387600"/>
          </a:xfrm>
        </p:spPr>
        <p:txBody>
          <a:bodyPr>
            <a:normAutofit/>
          </a:bodyPr>
          <a:lstStyle/>
          <a:p>
            <a:r>
              <a:rPr lang="en-CA" sz="4100" dirty="0"/>
              <a:t>Comparative analytics project between New York City and Toronto  </a:t>
            </a:r>
            <a:br>
              <a:rPr lang="en-CN" sz="4100" dirty="0"/>
            </a:br>
            <a:endParaRPr lang="en-CN" sz="4100" dirty="0"/>
          </a:p>
        </p:txBody>
      </p:sp>
      <p:sp>
        <p:nvSpPr>
          <p:cNvPr id="22" name="Rectangle: Rounded Corners 21">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14B9CC4D-0CE2-8B46-A21F-0E7DCFF001A9}"/>
              </a:ext>
            </a:extLst>
          </p:cNvPr>
          <p:cNvSpPr>
            <a:spLocks noGrp="1"/>
          </p:cNvSpPr>
          <p:nvPr>
            <p:ph type="subTitle" idx="1"/>
          </p:nvPr>
        </p:nvSpPr>
        <p:spPr>
          <a:xfrm>
            <a:off x="404553" y="5624945"/>
            <a:ext cx="9078562" cy="592975"/>
          </a:xfrm>
        </p:spPr>
        <p:txBody>
          <a:bodyPr anchor="ctr">
            <a:normAutofit/>
          </a:bodyPr>
          <a:lstStyle/>
          <a:p>
            <a:r>
              <a:rPr lang="en-CA" dirty="0"/>
              <a:t>What makes a city unique</a:t>
            </a:r>
            <a:endParaRPr lang="en-CN" dirty="0"/>
          </a:p>
        </p:txBody>
      </p:sp>
    </p:spTree>
    <p:extLst>
      <p:ext uri="{BB962C8B-B14F-4D97-AF65-F5344CB8AC3E}">
        <p14:creationId xmlns:p14="http://schemas.microsoft.com/office/powerpoint/2010/main" val="406886771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26908CC-6AC4-4222-8250-B90B6072E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2F606D8-696E-4B76-BB10-43672AA147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2751" y="302429"/>
            <a:ext cx="11550506" cy="6053922"/>
          </a:xfrm>
          <a:prstGeom prst="rect">
            <a:avLst/>
          </a:prstGeom>
          <a:solidFill>
            <a:schemeClr val="bg1"/>
          </a:solidFill>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Content Placeholder 3" descr="A sign on the side of a building&#10;&#10;Description automatically generated">
            <a:extLst>
              <a:ext uri="{FF2B5EF4-FFF2-40B4-BE49-F238E27FC236}">
                <a16:creationId xmlns:a16="http://schemas.microsoft.com/office/drawing/2014/main" id="{796E7787-AE97-3343-BA10-D3FFF9F03FDC}"/>
              </a:ext>
            </a:extLst>
          </p:cNvPr>
          <p:cNvPicPr>
            <a:picLocks noGrp="1" noChangeAspect="1"/>
          </p:cNvPicPr>
          <p:nvPr>
            <p:ph idx="1"/>
          </p:nvPr>
        </p:nvPicPr>
        <p:blipFill rotWithShape="1">
          <a:blip r:embed="rId2"/>
          <a:srcRect t="21479" r="-1" b="-1"/>
          <a:stretch/>
        </p:blipFill>
        <p:spPr>
          <a:xfrm>
            <a:off x="352751" y="302429"/>
            <a:ext cx="11550506" cy="6053920"/>
          </a:xfrm>
          <a:prstGeom prst="rect">
            <a:avLst/>
          </a:prstGeom>
        </p:spPr>
      </p:pic>
      <p:sp>
        <p:nvSpPr>
          <p:cNvPr id="13" name="Rectangle 12">
            <a:extLst>
              <a:ext uri="{FF2B5EF4-FFF2-40B4-BE49-F238E27FC236}">
                <a16:creationId xmlns:a16="http://schemas.microsoft.com/office/drawing/2014/main" id="{3ABF1881-5AFD-48F9-979A-19EE2FE30A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78608" y="2735029"/>
            <a:ext cx="148286" cy="1188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1501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 name="Rectangle 64">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7" name="Rectangle 66">
            <a:extLst>
              <a:ext uri="{FF2B5EF4-FFF2-40B4-BE49-F238E27FC236}">
                <a16:creationId xmlns:a16="http://schemas.microsoft.com/office/drawing/2014/main" id="{6234BCC6-39B9-47D9-8BF8-C665401A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body of water with a city in the background&#10;&#10;Description automatically generated">
            <a:extLst>
              <a:ext uri="{FF2B5EF4-FFF2-40B4-BE49-F238E27FC236}">
                <a16:creationId xmlns:a16="http://schemas.microsoft.com/office/drawing/2014/main" id="{5210C066-2F41-984B-A409-FA8A2F20F855}"/>
              </a:ext>
            </a:extLst>
          </p:cNvPr>
          <p:cNvPicPr>
            <a:picLocks noChangeAspect="1"/>
          </p:cNvPicPr>
          <p:nvPr/>
        </p:nvPicPr>
        <p:blipFill rotWithShape="1">
          <a:blip r:embed="rId2"/>
          <a:srcRect t="31028" r="-2" b="-2"/>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9" name="Content Placeholder 8" descr="A body of water with a city in the background&#10;&#10;Description automatically generated">
            <a:extLst>
              <a:ext uri="{FF2B5EF4-FFF2-40B4-BE49-F238E27FC236}">
                <a16:creationId xmlns:a16="http://schemas.microsoft.com/office/drawing/2014/main" id="{2606DC1C-653C-1B43-B360-91F72842A89B}"/>
              </a:ext>
            </a:extLst>
          </p:cNvPr>
          <p:cNvPicPr>
            <a:picLocks noChangeAspect="1"/>
          </p:cNvPicPr>
          <p:nvPr/>
        </p:nvPicPr>
        <p:blipFill rotWithShape="1">
          <a:blip r:embed="rId3"/>
          <a:srcRect t="19352" r="-2" b="11674"/>
          <a:stretch/>
        </p:blipFill>
        <p:spPr>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useBgFill="1">
        <p:nvSpPr>
          <p:cNvPr id="69" name="Freeform: Shape 68">
            <a:extLst>
              <a:ext uri="{FF2B5EF4-FFF2-40B4-BE49-F238E27FC236}">
                <a16:creationId xmlns:a16="http://schemas.microsoft.com/office/drawing/2014/main" id="{72A9CE9D-DAC3-40AF-B504-78A64A909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1" name="Freeform: Shape 70">
            <a:extLst>
              <a:ext uri="{FF2B5EF4-FFF2-40B4-BE49-F238E27FC236}">
                <a16:creationId xmlns:a16="http://schemas.microsoft.com/office/drawing/2014/main" id="{506D7452-6CDE-4381-86CE-07B2459383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418A5E1-1968-9143-A21B-A4C003AA77B5}"/>
              </a:ext>
            </a:extLst>
          </p:cNvPr>
          <p:cNvSpPr>
            <a:spLocks noGrp="1"/>
          </p:cNvSpPr>
          <p:nvPr>
            <p:ph type="title"/>
          </p:nvPr>
        </p:nvSpPr>
        <p:spPr>
          <a:xfrm>
            <a:off x="438912" y="1524659"/>
            <a:ext cx="5019074" cy="2774088"/>
          </a:xfrm>
        </p:spPr>
        <p:txBody>
          <a:bodyPr vert="horz" lIns="91440" tIns="45720" rIns="91440" bIns="45720" rtlCol="0" anchor="b">
            <a:normAutofit/>
          </a:bodyPr>
          <a:lstStyle/>
          <a:p>
            <a:r>
              <a:rPr lang="en-US" sz="3200" dirty="0"/>
              <a:t>New York City vs</a:t>
            </a:r>
            <a:r>
              <a:rPr lang="en-CA" sz="3200" dirty="0"/>
              <a:t>.</a:t>
            </a:r>
            <a:r>
              <a:rPr lang="en-US" sz="3200" dirty="0"/>
              <a:t> Toronto</a:t>
            </a:r>
          </a:p>
        </p:txBody>
      </p:sp>
      <p:sp>
        <p:nvSpPr>
          <p:cNvPr id="73" name="Rectangle 72">
            <a:extLst>
              <a:ext uri="{FF2B5EF4-FFF2-40B4-BE49-F238E27FC236}">
                <a16:creationId xmlns:a16="http://schemas.microsoft.com/office/drawing/2014/main" id="{762DA937-8B55-4317-BD32-98D7AF30E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67989"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5" name="Rectangle 74">
            <a:extLst>
              <a:ext uri="{FF2B5EF4-FFF2-40B4-BE49-F238E27FC236}">
                <a16:creationId xmlns:a16="http://schemas.microsoft.com/office/drawing/2014/main" id="{C52EE5A8-045B-4D39-8ED1-51333408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098" y="4461119"/>
            <a:ext cx="5019074"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1044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iver with a city in the background&#10;&#10;Description automatically generated">
            <a:extLst>
              <a:ext uri="{FF2B5EF4-FFF2-40B4-BE49-F238E27FC236}">
                <a16:creationId xmlns:a16="http://schemas.microsoft.com/office/drawing/2014/main" id="{5F239A30-6189-3B4F-8395-A56C925F9F7A}"/>
              </a:ext>
            </a:extLst>
          </p:cNvPr>
          <p:cNvPicPr>
            <a:picLocks noChangeAspect="1"/>
          </p:cNvPicPr>
          <p:nvPr/>
        </p:nvPicPr>
        <p:blipFill rotWithShape="1">
          <a:blip r:embed="rId2"/>
          <a:srcRect r="21631" b="-1"/>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1658236-D667-5B4F-BEDA-59DCA38F77C3}"/>
              </a:ext>
            </a:extLst>
          </p:cNvPr>
          <p:cNvSpPr>
            <a:spLocks noGrp="1"/>
          </p:cNvSpPr>
          <p:nvPr>
            <p:ph type="title"/>
          </p:nvPr>
        </p:nvSpPr>
        <p:spPr>
          <a:xfrm>
            <a:off x="371094" y="1161288"/>
            <a:ext cx="3438144" cy="1124712"/>
          </a:xfrm>
        </p:spPr>
        <p:txBody>
          <a:bodyPr anchor="b">
            <a:normAutofit/>
          </a:bodyPr>
          <a:lstStyle/>
          <a:p>
            <a:r>
              <a:rPr lang="en-CN" sz="2800"/>
              <a:t>Data and Methodology</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E5ADCB5-764B-E54B-BF07-0940008B016E}"/>
              </a:ext>
            </a:extLst>
          </p:cNvPr>
          <p:cNvSpPr>
            <a:spLocks noGrp="1"/>
          </p:cNvSpPr>
          <p:nvPr>
            <p:ph idx="1"/>
          </p:nvPr>
        </p:nvSpPr>
        <p:spPr>
          <a:xfrm>
            <a:off x="371093" y="2718054"/>
            <a:ext cx="4164811" cy="3207258"/>
          </a:xfrm>
        </p:spPr>
        <p:txBody>
          <a:bodyPr anchor="t">
            <a:normAutofit/>
          </a:bodyPr>
          <a:lstStyle/>
          <a:p>
            <a:r>
              <a:rPr lang="en-CN" sz="1700" dirty="0"/>
              <a:t>Data: Foursquare location data &amp; Toronto geographical data &amp; New York geographical data </a:t>
            </a:r>
          </a:p>
          <a:p>
            <a:r>
              <a:rPr lang="en-CN" sz="1700" dirty="0"/>
              <a:t>Method: </a:t>
            </a:r>
            <a:r>
              <a:rPr lang="en-CA" sz="1700" dirty="0"/>
              <a:t>Clustering, K means method, Comparative analytics</a:t>
            </a:r>
            <a:endParaRPr lang="en-CN" sz="1700" dirty="0"/>
          </a:p>
          <a:p>
            <a:endParaRPr lang="en-CN" sz="1700" dirty="0"/>
          </a:p>
        </p:txBody>
      </p:sp>
    </p:spTree>
    <p:extLst>
      <p:ext uri="{BB962C8B-B14F-4D97-AF65-F5344CB8AC3E}">
        <p14:creationId xmlns:p14="http://schemas.microsoft.com/office/powerpoint/2010/main" val="2708404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9" name="Rectangle 28">
            <a:extLst>
              <a:ext uri="{FF2B5EF4-FFF2-40B4-BE49-F238E27FC236}">
                <a16:creationId xmlns:a16="http://schemas.microsoft.com/office/drawing/2014/main" id="{932495F0-C5CB-4823-AE70-EED61EBAB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6ECEE0-AC28-FA40-A29D-A5293F8C78FE}"/>
              </a:ext>
            </a:extLst>
          </p:cNvPr>
          <p:cNvSpPr>
            <a:spLocks noGrp="1"/>
          </p:cNvSpPr>
          <p:nvPr>
            <p:ph type="title"/>
          </p:nvPr>
        </p:nvSpPr>
        <p:spPr>
          <a:xfrm>
            <a:off x="851182" y="1143000"/>
            <a:ext cx="5409773" cy="2898648"/>
          </a:xfrm>
        </p:spPr>
        <p:txBody>
          <a:bodyPr vert="horz" lIns="91440" tIns="45720" rIns="91440" bIns="45720" rtlCol="0" anchor="b">
            <a:normAutofit/>
          </a:bodyPr>
          <a:lstStyle/>
          <a:p>
            <a:r>
              <a:rPr lang="en-US" sz="3600" dirty="0"/>
              <a:t>Neighborhood distribution in two cities</a:t>
            </a:r>
          </a:p>
        </p:txBody>
      </p:sp>
      <p:sp>
        <p:nvSpPr>
          <p:cNvPr id="31" name="Rectangle 30">
            <a:extLst>
              <a:ext uri="{FF2B5EF4-FFF2-40B4-BE49-F238E27FC236}">
                <a16:creationId xmlns:a16="http://schemas.microsoft.com/office/drawing/2014/main" id="{CB8B9C25-D80D-48EC-B83A-231219A80C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82975"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Content Placeholder 3" descr="A picture containing text, map&#10;&#10;Description automatically generated">
            <a:extLst>
              <a:ext uri="{FF2B5EF4-FFF2-40B4-BE49-F238E27FC236}">
                <a16:creationId xmlns:a16="http://schemas.microsoft.com/office/drawing/2014/main" id="{6A40A3C8-7AE5-AB47-A471-300E7F96197D}"/>
              </a:ext>
            </a:extLst>
          </p:cNvPr>
          <p:cNvPicPr>
            <a:picLocks/>
          </p:cNvPicPr>
          <p:nvPr/>
        </p:nvPicPr>
        <p:blipFill rotWithShape="1">
          <a:blip r:embed="rId2"/>
          <a:srcRect t="3076" r="-2" b="-2"/>
          <a:stretch/>
        </p:blipFill>
        <p:spPr>
          <a:xfrm>
            <a:off x="6260956" y="511399"/>
            <a:ext cx="5441001" cy="2504979"/>
          </a:xfrm>
          <a:prstGeom prst="rect">
            <a:avLst/>
          </a:prstGeom>
        </p:spPr>
      </p:pic>
      <p:sp>
        <p:nvSpPr>
          <p:cNvPr id="33" name="Rectangle 32">
            <a:extLst>
              <a:ext uri="{FF2B5EF4-FFF2-40B4-BE49-F238E27FC236}">
                <a16:creationId xmlns:a16="http://schemas.microsoft.com/office/drawing/2014/main" id="{601CC70B-8875-45A1-8AFD-7D546E3C0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897" y="4177748"/>
            <a:ext cx="4824407"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picture containing text, map&#10;&#10;Description automatically generated">
            <a:extLst>
              <a:ext uri="{FF2B5EF4-FFF2-40B4-BE49-F238E27FC236}">
                <a16:creationId xmlns:a16="http://schemas.microsoft.com/office/drawing/2014/main" id="{9A2FBCEF-592E-FB4A-8FFF-550166502275}"/>
              </a:ext>
            </a:extLst>
          </p:cNvPr>
          <p:cNvPicPr/>
          <p:nvPr/>
        </p:nvPicPr>
        <p:blipFill rotWithShape="1">
          <a:blip r:embed="rId3"/>
          <a:srcRect t="7020" r="-2" b="7720"/>
          <a:stretch/>
        </p:blipFill>
        <p:spPr>
          <a:xfrm>
            <a:off x="6260956" y="3841606"/>
            <a:ext cx="5441001" cy="2505008"/>
          </a:xfrm>
          <a:prstGeom prst="rect">
            <a:avLst/>
          </a:prstGeom>
        </p:spPr>
      </p:pic>
      <p:sp>
        <p:nvSpPr>
          <p:cNvPr id="6" name="TextBox 5">
            <a:extLst>
              <a:ext uri="{FF2B5EF4-FFF2-40B4-BE49-F238E27FC236}">
                <a16:creationId xmlns:a16="http://schemas.microsoft.com/office/drawing/2014/main" id="{BBFD1D34-8820-A944-8012-E2302F352566}"/>
              </a:ext>
            </a:extLst>
          </p:cNvPr>
          <p:cNvSpPr txBox="1"/>
          <p:nvPr/>
        </p:nvSpPr>
        <p:spPr>
          <a:xfrm>
            <a:off x="904082" y="4519489"/>
            <a:ext cx="4639467" cy="923330"/>
          </a:xfrm>
          <a:prstGeom prst="rect">
            <a:avLst/>
          </a:prstGeom>
          <a:noFill/>
        </p:spPr>
        <p:txBody>
          <a:bodyPr wrap="square" rtlCol="0">
            <a:spAutoFit/>
          </a:bodyPr>
          <a:lstStyle/>
          <a:p>
            <a:r>
              <a:rPr lang="en-CN" dirty="0"/>
              <a:t>New York: more population, larger</a:t>
            </a:r>
            <a:r>
              <a:rPr lang="zh-CN" altLang="en-US" dirty="0"/>
              <a:t> </a:t>
            </a:r>
            <a:r>
              <a:rPr lang="en-CN" dirty="0"/>
              <a:t>areas,</a:t>
            </a:r>
            <a:r>
              <a:rPr lang="zh-CN" altLang="en-US" dirty="0"/>
              <a:t> </a:t>
            </a:r>
            <a:endParaRPr lang="en-US" altLang="zh-CN" dirty="0"/>
          </a:p>
          <a:p>
            <a:r>
              <a:rPr lang="en-US" altLang="zh-CN" dirty="0"/>
              <a:t>more</a:t>
            </a:r>
            <a:r>
              <a:rPr lang="en-CN" dirty="0"/>
              <a:t> neighborhoods, higher population density than Toronto</a:t>
            </a:r>
          </a:p>
        </p:txBody>
      </p:sp>
    </p:spTree>
    <p:extLst>
      <p:ext uri="{BB962C8B-B14F-4D97-AF65-F5344CB8AC3E}">
        <p14:creationId xmlns:p14="http://schemas.microsoft.com/office/powerpoint/2010/main" val="4091007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7" name="Rectangle 26">
            <a:extLst>
              <a:ext uri="{FF2B5EF4-FFF2-40B4-BE49-F238E27FC236}">
                <a16:creationId xmlns:a16="http://schemas.microsoft.com/office/drawing/2014/main" id="{6234BCC6-39B9-47D9-8BF8-C665401A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picture containing text, map&#10;&#10;Description automatically generated">
            <a:extLst>
              <a:ext uri="{FF2B5EF4-FFF2-40B4-BE49-F238E27FC236}">
                <a16:creationId xmlns:a16="http://schemas.microsoft.com/office/drawing/2014/main" id="{97C7EC4B-AD20-964D-ABCD-E2A902E2DF0B}"/>
              </a:ext>
            </a:extLst>
          </p:cNvPr>
          <p:cNvPicPr>
            <a:picLocks/>
          </p:cNvPicPr>
          <p:nvPr/>
        </p:nvPicPr>
        <p:blipFill rotWithShape="1">
          <a:blip r:embed="rId2">
            <a:extLst>
              <a:ext uri="{28A0092B-C50C-407E-A947-70E740481C1C}">
                <a14:useLocalDpi xmlns:a14="http://schemas.microsoft.com/office/drawing/2010/main" val="0"/>
              </a:ext>
            </a:extLst>
          </a:blip>
          <a:srcRect t="18963" r="-2" b="14553"/>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5" name="Picture 4" descr="A picture containing text, map&#10;&#10;Description automatically generated">
            <a:extLst>
              <a:ext uri="{FF2B5EF4-FFF2-40B4-BE49-F238E27FC236}">
                <a16:creationId xmlns:a16="http://schemas.microsoft.com/office/drawing/2014/main" id="{2F4E167D-B9B7-D04C-BE79-B204CCE0825C}"/>
              </a:ext>
            </a:extLst>
          </p:cNvPr>
          <p:cNvPicPr/>
          <p:nvPr/>
        </p:nvPicPr>
        <p:blipFill rotWithShape="1">
          <a:blip r:embed="rId3">
            <a:extLst>
              <a:ext uri="{28A0092B-C50C-407E-A947-70E740481C1C}">
                <a14:useLocalDpi xmlns:a14="http://schemas.microsoft.com/office/drawing/2010/main" val="0"/>
              </a:ext>
            </a:extLst>
          </a:blip>
          <a:srcRect t="10880" r="-2" b="13644"/>
          <a:stretch/>
        </p:blipFill>
        <p:spPr>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useBgFill="1">
        <p:nvSpPr>
          <p:cNvPr id="29" name="Freeform: Shape 28">
            <a:extLst>
              <a:ext uri="{FF2B5EF4-FFF2-40B4-BE49-F238E27FC236}">
                <a16:creationId xmlns:a16="http://schemas.microsoft.com/office/drawing/2014/main" id="{72A9CE9D-DAC3-40AF-B504-78A64A909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Freeform: Shape 30">
            <a:extLst>
              <a:ext uri="{FF2B5EF4-FFF2-40B4-BE49-F238E27FC236}">
                <a16:creationId xmlns:a16="http://schemas.microsoft.com/office/drawing/2014/main" id="{506D7452-6CDE-4381-86CE-07B2459383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B1AAE0E-4671-4B4E-923D-223DE2E2A97D}"/>
              </a:ext>
            </a:extLst>
          </p:cNvPr>
          <p:cNvSpPr>
            <a:spLocks noGrp="1"/>
          </p:cNvSpPr>
          <p:nvPr>
            <p:ph type="title"/>
          </p:nvPr>
        </p:nvSpPr>
        <p:spPr>
          <a:xfrm>
            <a:off x="438912" y="1524659"/>
            <a:ext cx="5019074" cy="2090590"/>
          </a:xfrm>
        </p:spPr>
        <p:txBody>
          <a:bodyPr vert="horz" lIns="91440" tIns="45720" rIns="91440" bIns="45720" rtlCol="0" anchor="b">
            <a:normAutofit/>
          </a:bodyPr>
          <a:lstStyle/>
          <a:p>
            <a:r>
              <a:rPr lang="en-US" sz="3600" dirty="0"/>
              <a:t>University Distribution </a:t>
            </a:r>
          </a:p>
        </p:txBody>
      </p:sp>
      <p:sp>
        <p:nvSpPr>
          <p:cNvPr id="39" name="Rectangle 32">
            <a:extLst>
              <a:ext uri="{FF2B5EF4-FFF2-40B4-BE49-F238E27FC236}">
                <a16:creationId xmlns:a16="http://schemas.microsoft.com/office/drawing/2014/main" id="{762DA937-8B55-4317-BD32-98D7AF30E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67989"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Rectangle 34">
            <a:extLst>
              <a:ext uri="{FF2B5EF4-FFF2-40B4-BE49-F238E27FC236}">
                <a16:creationId xmlns:a16="http://schemas.microsoft.com/office/drawing/2014/main" id="{C52EE5A8-045B-4D39-8ED1-51333408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098" y="4461119"/>
            <a:ext cx="5019074"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05BD7803-8275-9E40-8275-7EC7DB4E7BC2}"/>
              </a:ext>
            </a:extLst>
          </p:cNvPr>
          <p:cNvSpPr txBox="1"/>
          <p:nvPr/>
        </p:nvSpPr>
        <p:spPr>
          <a:xfrm>
            <a:off x="578652" y="4657725"/>
            <a:ext cx="4493411" cy="923330"/>
          </a:xfrm>
          <a:prstGeom prst="rect">
            <a:avLst/>
          </a:prstGeom>
          <a:noFill/>
        </p:spPr>
        <p:txBody>
          <a:bodyPr wrap="square" rtlCol="0">
            <a:spAutoFit/>
          </a:bodyPr>
          <a:lstStyle/>
          <a:p>
            <a:r>
              <a:rPr lang="en-CA" dirty="0"/>
              <a:t>Universities in New York</a:t>
            </a:r>
            <a:r>
              <a:rPr lang="zh-CN" altLang="en-US" dirty="0"/>
              <a:t> </a:t>
            </a:r>
            <a:r>
              <a:rPr lang="en-CA" altLang="zh-CN" dirty="0"/>
              <a:t>C</a:t>
            </a:r>
            <a:r>
              <a:rPr lang="en-US" altLang="zh-CN" dirty="0" err="1"/>
              <a:t>ity</a:t>
            </a:r>
            <a:r>
              <a:rPr lang="zh-CN" altLang="en-US" dirty="0"/>
              <a:t> </a:t>
            </a:r>
            <a:r>
              <a:rPr lang="en-CA" dirty="0"/>
              <a:t>are assessible and distributed more</a:t>
            </a:r>
            <a:r>
              <a:rPr lang="zh-CN" altLang="en-US" dirty="0"/>
              <a:t> </a:t>
            </a:r>
            <a:r>
              <a:rPr lang="en-US" altLang="zh-CN" dirty="0"/>
              <a:t>uniformly than universities in Toronto</a:t>
            </a:r>
            <a:endParaRPr lang="en-CN" dirty="0"/>
          </a:p>
        </p:txBody>
      </p:sp>
    </p:spTree>
    <p:extLst>
      <p:ext uri="{BB962C8B-B14F-4D97-AF65-F5344CB8AC3E}">
        <p14:creationId xmlns:p14="http://schemas.microsoft.com/office/powerpoint/2010/main" val="1128487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Rectangle 16">
            <a:extLst>
              <a:ext uri="{FF2B5EF4-FFF2-40B4-BE49-F238E27FC236}">
                <a16:creationId xmlns:a16="http://schemas.microsoft.com/office/drawing/2014/main" id="{6234BCC6-39B9-47D9-8BF8-C665401A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picture containing text, map&#10;&#10;Description automatically generated">
            <a:extLst>
              <a:ext uri="{FF2B5EF4-FFF2-40B4-BE49-F238E27FC236}">
                <a16:creationId xmlns:a16="http://schemas.microsoft.com/office/drawing/2014/main" id="{3035B380-72E5-A343-BBA5-646297500E49}"/>
              </a:ext>
            </a:extLst>
          </p:cNvPr>
          <p:cNvPicPr>
            <a:picLocks noGrp="1"/>
          </p:cNvPicPr>
          <p:nvPr>
            <p:ph idx="1"/>
          </p:nvPr>
        </p:nvPicPr>
        <p:blipFill rotWithShape="1">
          <a:blip r:embed="rId2">
            <a:extLst>
              <a:ext uri="{28A0092B-C50C-407E-A947-70E740481C1C}">
                <a14:useLocalDpi xmlns:a14="http://schemas.microsoft.com/office/drawing/2010/main" val="0"/>
              </a:ext>
            </a:extLst>
          </a:blip>
          <a:srcRect t="16262" r="-2" b="21098"/>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8" name="Picture 7" descr="A close up of a map&#10;&#10;Description automatically generated">
            <a:extLst>
              <a:ext uri="{FF2B5EF4-FFF2-40B4-BE49-F238E27FC236}">
                <a16:creationId xmlns:a16="http://schemas.microsoft.com/office/drawing/2014/main" id="{69D1C180-1052-2C46-AFC5-AED65E93CE3C}"/>
              </a:ext>
            </a:extLst>
          </p:cNvPr>
          <p:cNvPicPr/>
          <p:nvPr/>
        </p:nvPicPr>
        <p:blipFill rotWithShape="1">
          <a:blip r:embed="rId3">
            <a:extLst>
              <a:ext uri="{28A0092B-C50C-407E-A947-70E740481C1C}">
                <a14:useLocalDpi xmlns:a14="http://schemas.microsoft.com/office/drawing/2010/main" val="0"/>
              </a:ext>
            </a:extLst>
          </a:blip>
          <a:srcRect t="16731" r="-2" b="12979"/>
          <a:stretch/>
        </p:blipFill>
        <p:spPr>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useBgFill="1">
        <p:nvSpPr>
          <p:cNvPr id="19" name="Freeform: Shape 18">
            <a:extLst>
              <a:ext uri="{FF2B5EF4-FFF2-40B4-BE49-F238E27FC236}">
                <a16:creationId xmlns:a16="http://schemas.microsoft.com/office/drawing/2014/main" id="{72A9CE9D-DAC3-40AF-B504-78A64A909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1" name="Freeform: Shape 20">
            <a:extLst>
              <a:ext uri="{FF2B5EF4-FFF2-40B4-BE49-F238E27FC236}">
                <a16:creationId xmlns:a16="http://schemas.microsoft.com/office/drawing/2014/main" id="{506D7452-6CDE-4381-86CE-07B2459383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6B4CB34-D121-E24E-B319-3A33C720C89C}"/>
              </a:ext>
            </a:extLst>
          </p:cNvPr>
          <p:cNvSpPr>
            <a:spLocks noGrp="1"/>
          </p:cNvSpPr>
          <p:nvPr>
            <p:ph type="title"/>
          </p:nvPr>
        </p:nvSpPr>
        <p:spPr>
          <a:xfrm>
            <a:off x="438912" y="1524659"/>
            <a:ext cx="5019074" cy="2111404"/>
          </a:xfrm>
        </p:spPr>
        <p:txBody>
          <a:bodyPr vert="horz" lIns="91440" tIns="45720" rIns="91440" bIns="45720" rtlCol="0" anchor="b">
            <a:normAutofit/>
          </a:bodyPr>
          <a:lstStyle/>
          <a:p>
            <a:r>
              <a:rPr lang="en-US" sz="3600" dirty="0"/>
              <a:t>H</a:t>
            </a:r>
            <a:r>
              <a:rPr lang="en-US" altLang="zh-CN" sz="3600" dirty="0"/>
              <a:t>ospitals Distribution</a:t>
            </a:r>
            <a:endParaRPr lang="en-US" sz="3600" dirty="0"/>
          </a:p>
        </p:txBody>
      </p:sp>
      <p:sp>
        <p:nvSpPr>
          <p:cNvPr id="23" name="Rectangle 22">
            <a:extLst>
              <a:ext uri="{FF2B5EF4-FFF2-40B4-BE49-F238E27FC236}">
                <a16:creationId xmlns:a16="http://schemas.microsoft.com/office/drawing/2014/main" id="{762DA937-8B55-4317-BD32-98D7AF30E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67989"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C52EE5A8-045B-4D39-8ED1-51333408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098" y="4461119"/>
            <a:ext cx="5019074"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B5EAF93F-4CE0-434B-A436-D25651C80F56}"/>
              </a:ext>
            </a:extLst>
          </p:cNvPr>
          <p:cNvSpPr txBox="1"/>
          <p:nvPr/>
        </p:nvSpPr>
        <p:spPr>
          <a:xfrm>
            <a:off x="578652" y="4729163"/>
            <a:ext cx="4304373" cy="1200329"/>
          </a:xfrm>
          <a:prstGeom prst="rect">
            <a:avLst/>
          </a:prstGeom>
          <a:noFill/>
        </p:spPr>
        <p:txBody>
          <a:bodyPr wrap="square" rtlCol="0">
            <a:spAutoFit/>
          </a:bodyPr>
          <a:lstStyle/>
          <a:p>
            <a:r>
              <a:rPr lang="en-CA" dirty="0"/>
              <a:t>Hospitals in New York</a:t>
            </a:r>
            <a:r>
              <a:rPr lang="zh-CN" altLang="en-US" dirty="0"/>
              <a:t> </a:t>
            </a:r>
            <a:r>
              <a:rPr lang="en-CA" altLang="zh-CN" dirty="0"/>
              <a:t>C</a:t>
            </a:r>
            <a:r>
              <a:rPr lang="en-US" altLang="zh-CN" dirty="0" err="1"/>
              <a:t>ity</a:t>
            </a:r>
            <a:r>
              <a:rPr lang="zh-CN" altLang="en-US" dirty="0"/>
              <a:t> </a:t>
            </a:r>
            <a:r>
              <a:rPr lang="en-CA" altLang="zh-CN" dirty="0"/>
              <a:t>and Toronto are almost equally </a:t>
            </a:r>
            <a:r>
              <a:rPr lang="en-CA" dirty="0"/>
              <a:t>assessible and distributed </a:t>
            </a:r>
            <a:r>
              <a:rPr lang="en-US" altLang="zh-CN" dirty="0"/>
              <a:t>uniformly in both cities. </a:t>
            </a:r>
            <a:endParaRPr lang="en-CN" dirty="0"/>
          </a:p>
          <a:p>
            <a:endParaRPr lang="en-CN" dirty="0"/>
          </a:p>
        </p:txBody>
      </p:sp>
    </p:spTree>
    <p:extLst>
      <p:ext uri="{BB962C8B-B14F-4D97-AF65-F5344CB8AC3E}">
        <p14:creationId xmlns:p14="http://schemas.microsoft.com/office/powerpoint/2010/main" val="57021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31BF440-39FA-4087-84CC-2EEC0BBDAF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D089C361-8D7A-C147-ABA2-3F2DEFD23B70}"/>
              </a:ext>
            </a:extLst>
          </p:cNvPr>
          <p:cNvPicPr>
            <a:picLocks noChangeAspect="1"/>
          </p:cNvPicPr>
          <p:nvPr/>
        </p:nvPicPr>
        <p:blipFill rotWithShape="1">
          <a:blip r:embed="rId2"/>
          <a:srcRect t="22009" b="13866"/>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5" name="Picture 4" descr="A picture containing man, holding, woman, standing&#10;&#10;Description automatically generated">
            <a:extLst>
              <a:ext uri="{FF2B5EF4-FFF2-40B4-BE49-F238E27FC236}">
                <a16:creationId xmlns:a16="http://schemas.microsoft.com/office/drawing/2014/main" id="{BC456F85-965D-8649-A61D-F317BA678F41}"/>
              </a:ext>
            </a:extLst>
          </p:cNvPr>
          <p:cNvPicPr>
            <a:picLocks noChangeAspect="1"/>
          </p:cNvPicPr>
          <p:nvPr/>
        </p:nvPicPr>
        <p:blipFill rotWithShape="1">
          <a:blip r:embed="rId3"/>
          <a:srcRect t="26174" r="2" b="11181"/>
          <a:stretch/>
        </p:blipFill>
        <p:spPr>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useBgFill="1">
        <p:nvSpPr>
          <p:cNvPr id="23" name="Freeform: Shape 22">
            <a:extLst>
              <a:ext uri="{FF2B5EF4-FFF2-40B4-BE49-F238E27FC236}">
                <a16:creationId xmlns:a16="http://schemas.microsoft.com/office/drawing/2014/main" id="{F04E4CBA-303B-48BD-8451-C2701CB0EE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Freeform: Shape 24">
            <a:extLst>
              <a:ext uri="{FF2B5EF4-FFF2-40B4-BE49-F238E27FC236}">
                <a16:creationId xmlns:a16="http://schemas.microsoft.com/office/drawing/2014/main" id="{F6CA58B3-AFCC-4A40-9882-50D50808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2EB64A1-CE2A-4F4C-BE23-A84B9F79ED3A}"/>
              </a:ext>
            </a:extLst>
          </p:cNvPr>
          <p:cNvSpPr>
            <a:spLocks noGrp="1"/>
          </p:cNvSpPr>
          <p:nvPr>
            <p:ph type="title"/>
          </p:nvPr>
        </p:nvSpPr>
        <p:spPr>
          <a:xfrm>
            <a:off x="438913" y="859536"/>
            <a:ext cx="4832802" cy="1243584"/>
          </a:xfrm>
        </p:spPr>
        <p:txBody>
          <a:bodyPr>
            <a:normAutofit/>
          </a:bodyPr>
          <a:lstStyle/>
          <a:p>
            <a:r>
              <a:rPr lang="en-CN" sz="2800" dirty="0"/>
              <a:t>Clustering analytics </a:t>
            </a:r>
          </a:p>
        </p:txBody>
      </p:sp>
      <p:sp>
        <p:nvSpPr>
          <p:cNvPr id="27" name="Rectangle 26">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52839A67-862B-CF44-B8B5-269AA69FEB61}"/>
              </a:ext>
            </a:extLst>
          </p:cNvPr>
          <p:cNvSpPr>
            <a:spLocks noGrp="1"/>
          </p:cNvSpPr>
          <p:nvPr>
            <p:ph idx="1"/>
          </p:nvPr>
        </p:nvSpPr>
        <p:spPr>
          <a:xfrm>
            <a:off x="438912" y="2512611"/>
            <a:ext cx="4832803" cy="3664351"/>
          </a:xfrm>
        </p:spPr>
        <p:txBody>
          <a:bodyPr>
            <a:normAutofit/>
          </a:bodyPr>
          <a:lstStyle/>
          <a:p>
            <a:r>
              <a:rPr lang="en-CN" sz="1800" dirty="0"/>
              <a:t>F</a:t>
            </a:r>
            <a:r>
              <a:rPr lang="en-CA" sz="1800" dirty="0"/>
              <a:t>or</a:t>
            </a:r>
            <a:r>
              <a:rPr lang="en-CN" sz="1800" dirty="0"/>
              <a:t> </a:t>
            </a:r>
            <a:r>
              <a:rPr lang="en-CA" sz="1800" dirty="0"/>
              <a:t>the</a:t>
            </a:r>
            <a:r>
              <a:rPr lang="en-CN" sz="1800" dirty="0"/>
              <a:t> </a:t>
            </a:r>
            <a:r>
              <a:rPr lang="en-CA" sz="1800" dirty="0"/>
              <a:t>sake of simplicity, we choose the most developed and populous borough in each city (</a:t>
            </a:r>
            <a:r>
              <a:rPr lang="en-US" sz="1800" dirty="0"/>
              <a:t>Manhattan </a:t>
            </a:r>
            <a:r>
              <a:rPr lang="en-CA" sz="1800" dirty="0"/>
              <a:t>and</a:t>
            </a:r>
            <a:r>
              <a:rPr lang="en-US" sz="1800" dirty="0"/>
              <a:t> </a:t>
            </a:r>
            <a:r>
              <a:rPr lang="en-CA" sz="1800" dirty="0"/>
              <a:t>Downtown Toronto) and utilize one of data science techniques aka k – means – clustering to group all the neighborhoods within these two boroughs together. </a:t>
            </a:r>
            <a:endParaRPr lang="en-CN" sz="1800" dirty="0"/>
          </a:p>
        </p:txBody>
      </p:sp>
    </p:spTree>
    <p:extLst>
      <p:ext uri="{BB962C8B-B14F-4D97-AF65-F5344CB8AC3E}">
        <p14:creationId xmlns:p14="http://schemas.microsoft.com/office/powerpoint/2010/main" val="173050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text, map&#10;&#10;Description automatically generated">
            <a:extLst>
              <a:ext uri="{FF2B5EF4-FFF2-40B4-BE49-F238E27FC236}">
                <a16:creationId xmlns:a16="http://schemas.microsoft.com/office/drawing/2014/main" id="{91FD4168-35AC-7D40-B1FE-3450F7604E16}"/>
              </a:ext>
            </a:extLst>
          </p:cNvPr>
          <p:cNvPicPr/>
          <p:nvPr/>
        </p:nvPicPr>
        <p:blipFill rotWithShape="1">
          <a:blip r:embed="rId2"/>
          <a:srcRect t="7514" r="23872" b="1576"/>
          <a:stretch/>
        </p:blipFill>
        <p:spPr>
          <a:xfrm>
            <a:off x="3523488" y="10"/>
            <a:ext cx="8668512" cy="6857990"/>
          </a:xfrm>
          <a:prstGeom prst="rect">
            <a:avLst/>
          </a:prstGeom>
        </p:spPr>
      </p:pic>
      <p:sp>
        <p:nvSpPr>
          <p:cNvPr id="53" name="Rectangle 52">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144520-8BE2-6F4E-A406-06BE343AF123}"/>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dirty="0"/>
              <a:t>Clustering analytics for Manhattan</a:t>
            </a:r>
          </a:p>
        </p:txBody>
      </p:sp>
      <p:sp>
        <p:nvSpPr>
          <p:cNvPr id="55" name="Rectangle 5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Rectangle 5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Content Placeholder 31">
            <a:extLst>
              <a:ext uri="{FF2B5EF4-FFF2-40B4-BE49-F238E27FC236}">
                <a16:creationId xmlns:a16="http://schemas.microsoft.com/office/drawing/2014/main" id="{A423FF47-7213-4008-8699-A7F8F1929ED9}"/>
              </a:ext>
            </a:extLst>
          </p:cNvPr>
          <p:cNvSpPr>
            <a:spLocks noGrp="1"/>
          </p:cNvSpPr>
          <p:nvPr>
            <p:ph idx="1"/>
          </p:nvPr>
        </p:nvSpPr>
        <p:spPr>
          <a:xfrm>
            <a:off x="371093" y="2718054"/>
            <a:ext cx="6210181" cy="3435377"/>
          </a:xfrm>
        </p:spPr>
        <p:txBody>
          <a:bodyPr anchor="t">
            <a:normAutofit fontScale="77500" lnSpcReduction="20000"/>
          </a:bodyPr>
          <a:lstStyle/>
          <a:p>
            <a:r>
              <a:rPr lang="en-CA" sz="2100" dirty="0"/>
              <a:t>The first cluster which marked by red color, contains the following five neighborhoods: Central Harlem, East Village, Manhattan Valley, Morningside Heights and Gramercy. They are recognized by having bars, all kinds of restaurants and coffee shops. The second cluster is marked by purple color contains more than 20 neighborhoods and they are mainly based on south of Manhattan. The third cluster only contains one neighborhood and it is also the most north neighborhood. There is one special cluster which is near the sea, it is Stuyvesant Town, and the 1</a:t>
            </a:r>
            <a:r>
              <a:rPr lang="en-CA" sz="2100" baseline="30000" dirty="0"/>
              <a:t>st</a:t>
            </a:r>
            <a:r>
              <a:rPr lang="en-CA" sz="2100" dirty="0"/>
              <a:t> most common venue in this neighborhood is Boat or Ferry, the 2</a:t>
            </a:r>
            <a:r>
              <a:rPr lang="en-CA" sz="2100" baseline="30000" dirty="0"/>
              <a:t>nd</a:t>
            </a:r>
            <a:r>
              <a:rPr lang="en-CA" sz="2100" dirty="0"/>
              <a:t> most common venue is park, so this place could be a place where tourists could enjoy. The final cluster contains also 5 neighborhood and it extends from north to south. It has a lot of different café, restaurants and park for people to relax. </a:t>
            </a:r>
            <a:endParaRPr lang="en-CN" sz="2100" dirty="0"/>
          </a:p>
          <a:p>
            <a:endParaRPr lang="en-US" sz="1700" dirty="0"/>
          </a:p>
        </p:txBody>
      </p:sp>
    </p:spTree>
    <p:extLst>
      <p:ext uri="{BB962C8B-B14F-4D97-AF65-F5344CB8AC3E}">
        <p14:creationId xmlns:p14="http://schemas.microsoft.com/office/powerpoint/2010/main" val="3168100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text, map&#10;&#10;Description automatically generated">
            <a:extLst>
              <a:ext uri="{FF2B5EF4-FFF2-40B4-BE49-F238E27FC236}">
                <a16:creationId xmlns:a16="http://schemas.microsoft.com/office/drawing/2014/main" id="{14F39181-F6DE-3348-9B69-A2F2610C570F}"/>
              </a:ext>
            </a:extLst>
          </p:cNvPr>
          <p:cNvPicPr/>
          <p:nvPr/>
        </p:nvPicPr>
        <p:blipFill rotWithShape="1">
          <a:blip r:embed="rId2"/>
          <a:srcRect l="2869" t="9091" r="36229"/>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1BD150-7CDF-4247-BA15-86842C6A79DE}"/>
              </a:ext>
            </a:extLst>
          </p:cNvPr>
          <p:cNvSpPr>
            <a:spLocks noGrp="1"/>
          </p:cNvSpPr>
          <p:nvPr>
            <p:ph type="title"/>
          </p:nvPr>
        </p:nvSpPr>
        <p:spPr>
          <a:xfrm>
            <a:off x="371094" y="1161288"/>
            <a:ext cx="4200906" cy="1124712"/>
          </a:xfrm>
        </p:spPr>
        <p:txBody>
          <a:bodyPr anchor="b">
            <a:noAutofit/>
          </a:bodyPr>
          <a:lstStyle/>
          <a:p>
            <a:r>
              <a:rPr lang="en-US" sz="2800" dirty="0"/>
              <a:t>Clustering analytics for Downtown</a:t>
            </a:r>
            <a:r>
              <a:rPr lang="zh-CN" altLang="en-US" sz="2800" dirty="0"/>
              <a:t> </a:t>
            </a:r>
            <a:r>
              <a:rPr lang="en-CA" altLang="zh-CN" sz="2800" dirty="0"/>
              <a:t>Toronto</a:t>
            </a:r>
            <a:endParaRPr lang="en-CN" sz="2800" dirty="0"/>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68B10FB2-16A3-5F4A-A85F-DEAAA85803FC}"/>
              </a:ext>
            </a:extLst>
          </p:cNvPr>
          <p:cNvSpPr>
            <a:spLocks noGrp="1"/>
          </p:cNvSpPr>
          <p:nvPr>
            <p:ph idx="1"/>
          </p:nvPr>
        </p:nvSpPr>
        <p:spPr>
          <a:xfrm>
            <a:off x="371093" y="2718054"/>
            <a:ext cx="6198150" cy="3207258"/>
          </a:xfrm>
        </p:spPr>
        <p:txBody>
          <a:bodyPr anchor="t">
            <a:normAutofit fontScale="25000" lnSpcReduction="20000"/>
          </a:bodyPr>
          <a:lstStyle/>
          <a:p>
            <a:r>
              <a:rPr lang="en-CA" sz="6400" dirty="0"/>
              <a:t>We could see the first cluster is neighborhood Queen’s Park, Ontario Provincial Government, which is marked in red color, the most three appeared venue in this</a:t>
            </a:r>
            <a:r>
              <a:rPr lang="zh-CN" altLang="en-US" sz="6400" dirty="0"/>
              <a:t> </a:t>
            </a:r>
            <a:r>
              <a:rPr lang="en-CA" altLang="zh-CN" sz="6400" dirty="0"/>
              <a:t>cluster</a:t>
            </a:r>
            <a:r>
              <a:rPr lang="en-CA" sz="6400" dirty="0"/>
              <a:t> are coffee shop, diner and sandwich place. The second cluster also contain only one neighborhood which is Christie which is marked in purple. The most appeared venues for neighborhood are grocery store, care and park. The third cluster only contains one neighborhood which is Rosedale marked in blue. The most appeared venues for neighborhood are park, playground and trail, so this area must be a great place for tourists to explore. The fourth cluster contains the largest number of neighborhoods in Downtown Toronto. The most appeared venues for these cluster are highly likely coffee shop, café, bar and restaurants, so this is definitely a place for food lovers. The last cluster also only contain one neighborhood which could be referred to as “financial district”. It is marked by yellow color. It is also near to the sea and have a ferry and airport. </a:t>
            </a:r>
            <a:endParaRPr lang="en-CN" sz="6400" dirty="0"/>
          </a:p>
          <a:p>
            <a:endParaRPr lang="en-CN" sz="1700" dirty="0"/>
          </a:p>
        </p:txBody>
      </p:sp>
    </p:spTree>
    <p:extLst>
      <p:ext uri="{BB962C8B-B14F-4D97-AF65-F5344CB8AC3E}">
        <p14:creationId xmlns:p14="http://schemas.microsoft.com/office/powerpoint/2010/main" val="1573728860"/>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2</TotalTime>
  <Words>523</Words>
  <Application>Microsoft Macintosh PowerPoint</Application>
  <PresentationFormat>Widescreen</PresentationFormat>
  <Paragraphs>19</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Avenir Next LT Pro</vt:lpstr>
      <vt:lpstr>Calibri</vt:lpstr>
      <vt:lpstr>AccentBoxVTI</vt:lpstr>
      <vt:lpstr>Comparative analytics project between New York City and Toronto   </vt:lpstr>
      <vt:lpstr>New York City vs. Toronto</vt:lpstr>
      <vt:lpstr>Data and Methodology</vt:lpstr>
      <vt:lpstr>Neighborhood distribution in two cities</vt:lpstr>
      <vt:lpstr>University Distribution </vt:lpstr>
      <vt:lpstr>Hospitals Distribution</vt:lpstr>
      <vt:lpstr>Clustering analytics </vt:lpstr>
      <vt:lpstr>Clustering analytics for Manhattan</vt:lpstr>
      <vt:lpstr>Clustering analytics for Downtown Toronto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Comparative analytics project between New York City and Toronto   </dc:title>
  <dc:creator>姚天泽</dc:creator>
  <cp:lastModifiedBy>姚天泽</cp:lastModifiedBy>
  <cp:revision>2</cp:revision>
  <dcterms:created xsi:type="dcterms:W3CDTF">2020-04-12T03:22:06Z</dcterms:created>
  <dcterms:modified xsi:type="dcterms:W3CDTF">2020-04-12T03:25:49Z</dcterms:modified>
</cp:coreProperties>
</file>